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jpeg" ContentType="image/jpeg"/>
  <Default Extension="svg" ContentType="image/svg+xml"/>
  <Default Extension="fntdata" ContentType="application/x-fontdata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7.xml" ContentType="application/vnd.openxmlformats-officedocument.presentationml.slideLayout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thumbnail" Target="/docProps/thumbnail.jpeg" Id="rId2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true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Canva Sans Bold" panose="020B0803030501040103" charset="1"/>
      <p:regular r:id="rId15"/>
    </p:embeddedFont>
    <p:embeddedFont>
      <p:font typeface="Canva Sans" panose="020B0503030501040103" charset="1"/>
      <p:regular r:id="rId16"/>
    </p:embeddedFont>
    <p:embeddedFont>
      <p:font typeface="League Spartan" panose="00000800000000000000" charset="1"/>
      <p:regular r:id="rId17"/>
    </p:embeddedFont>
    <p:embeddedFont>
      <p:font typeface="Century Gothic Paneuropean Bold" panose="020B0702020202020204" charset="1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10" /><Relationship Type="http://schemas.openxmlformats.org/officeDocument/2006/relationships/slide" Target="/ppt/slides/slide6.xml" Id="rId11" /><Relationship Type="http://schemas.openxmlformats.org/officeDocument/2006/relationships/slide" Target="/ppt/slides/slide7.xml" Id="rId12" /><Relationship Type="http://schemas.openxmlformats.org/officeDocument/2006/relationships/slide" Target="/ppt/slides/slide8.xml" Id="rId13" /><Relationship Type="http://schemas.openxmlformats.org/officeDocument/2006/relationships/slide" Target="/ppt/slides/slide9.xml" Id="rId14" /><Relationship Type="http://schemas.openxmlformats.org/officeDocument/2006/relationships/font" Target="/ppt/fonts/font15.fntdata" Id="rId15" /><Relationship Type="http://schemas.openxmlformats.org/officeDocument/2006/relationships/font" Target="/ppt/fonts/font16.fntdata" Id="rId16" /><Relationship Type="http://schemas.openxmlformats.org/officeDocument/2006/relationships/font" Target="/ppt/fonts/font17.fntdata" Id="rId17" /><Relationship Type="http://schemas.openxmlformats.org/officeDocument/2006/relationships/font" Target="/ppt/fonts/font18.fntdata" Id="rId18" /><Relationship Type="http://schemas.openxmlformats.org/officeDocument/2006/relationships/presProps" Target="/ppt/presProps.xml" Id="rId2" /><Relationship Type="http://schemas.openxmlformats.org/officeDocument/2006/relationships/viewProps" Target="/ppt/viewProps.xml" Id="rId3" /><Relationship Type="http://schemas.openxmlformats.org/officeDocument/2006/relationships/theme" Target="/ppt/theme/theme1.xml" Id="rId4" /><Relationship Type="http://schemas.openxmlformats.org/officeDocument/2006/relationships/tableStyles" Target="/ppt/tableStyles.xml" Id="rId5" /><Relationship Type="http://schemas.openxmlformats.org/officeDocument/2006/relationships/slide" Target="/ppt/slides/slide1.xml" Id="rId6" /><Relationship Type="http://schemas.openxmlformats.org/officeDocument/2006/relationships/slide" Target="/ppt/slides/slide2.xml" Id="rId7" /><Relationship Type="http://schemas.openxmlformats.org/officeDocument/2006/relationships/slide" Target="/ppt/slides/slide3.xml" Id="rId8" /><Relationship Type="http://schemas.openxmlformats.org/officeDocument/2006/relationships/slide" Target="/ppt/slides/slide4.xml" Id="rId9" /></Relationships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7.xml" Id="rId7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2.jpeg" Id="rId3" /><Relationship Type="http://schemas.openxmlformats.org/officeDocument/2006/relationships/image" Target="/ppt/media/image3.jpeg" Id="rId4" /><Relationship Type="http://schemas.openxmlformats.org/officeDocument/2006/relationships/image" Target="/ppt/media/image4.jpeg" Id="rId5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5.jpeg" Id="rId2" /><Relationship Type="http://schemas.openxmlformats.org/officeDocument/2006/relationships/image" Target="/ppt/media/image1.png" Id="rId3" /><Relationship Type="http://schemas.openxmlformats.org/officeDocument/2006/relationships/image" Target="/ppt/media/image6.jpe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8.jpeg" Id="rId3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9.jpeg" Id="rId3" /><Relationship Type="http://schemas.openxmlformats.org/officeDocument/2006/relationships/image" Target="/ppt/media/image10.jpe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11.jpeg" Id="rId3" /><Relationship Type="http://schemas.openxmlformats.org/officeDocument/2006/relationships/image" Target="/ppt/media/image12.jpe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3.png" Id="rId2" /><Relationship Type="http://schemas.openxmlformats.org/officeDocument/2006/relationships/image" Target="/ppt/media/image14.svg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15.jpeg" Id="rId3" /><Relationship Type="http://schemas.openxmlformats.org/officeDocument/2006/relationships/image" Target="/ppt/media/image16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png" Id="rId2" /><Relationship Type="http://schemas.openxmlformats.org/officeDocument/2006/relationships/image" Target="/ppt/media/image17.jpeg" Id="rId3" /><Relationship Type="http://schemas.openxmlformats.org/officeDocument/2006/relationships/image" Target="/ppt/media/image18.jpeg" Id="rId4" /><Relationship Type="http://schemas.openxmlformats.org/officeDocument/2006/relationships/image" Target="/ppt/media/image19.jpeg" Id="rId5" 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69090" y="6353957"/>
            <a:ext cx="24226180" cy="14004783"/>
            <a:chOff x="0" y="0"/>
            <a:chExt cx="14060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06022" cy="812800"/>
            </a:xfrm>
            <a:custGeom>
              <a:avLst/>
              <a:gdLst/>
              <a:ahLst/>
              <a:cxnLst/>
              <a:rect r="r" b="b" t="t" l="l"/>
              <a:pathLst>
                <a:path h="812800" w="1406022">
                  <a:moveTo>
                    <a:pt x="703011" y="0"/>
                  </a:moveTo>
                  <a:cubicBezTo>
                    <a:pt x="314749" y="0"/>
                    <a:pt x="0" y="181951"/>
                    <a:pt x="0" y="406400"/>
                  </a:cubicBezTo>
                  <a:cubicBezTo>
                    <a:pt x="0" y="630849"/>
                    <a:pt x="314749" y="812800"/>
                    <a:pt x="703011" y="812800"/>
                  </a:cubicBezTo>
                  <a:cubicBezTo>
                    <a:pt x="1091274" y="812800"/>
                    <a:pt x="1406022" y="630849"/>
                    <a:pt x="1406022" y="406400"/>
                  </a:cubicBezTo>
                  <a:cubicBezTo>
                    <a:pt x="1406022" y="181951"/>
                    <a:pt x="1091274" y="0"/>
                    <a:pt x="703011" y="0"/>
                  </a:cubicBezTo>
                  <a:close/>
                </a:path>
              </a:pathLst>
            </a:custGeom>
            <a:solidFill>
              <a:srgbClr val="F4FB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31815" y="38100"/>
              <a:ext cx="1142393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141608" y="3034418"/>
            <a:ext cx="14004783" cy="1400478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611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5521738" cy="5514836"/>
          </a:xfrm>
          <a:custGeom>
            <a:avLst/>
            <a:gdLst/>
            <a:ahLst/>
            <a:cxnLst/>
            <a:rect r="r" b="b" t="t" l="l"/>
            <a:pathLst>
              <a:path h="5514836" w="5521738">
                <a:moveTo>
                  <a:pt x="0" y="0"/>
                </a:moveTo>
                <a:lnTo>
                  <a:pt x="5521738" y="0"/>
                </a:lnTo>
                <a:lnTo>
                  <a:pt x="5521738" y="5514836"/>
                </a:lnTo>
                <a:lnTo>
                  <a:pt x="0" y="5514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25496" y="1322045"/>
            <a:ext cx="4928145" cy="492814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03383" y="1599932"/>
            <a:ext cx="4372372" cy="437237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1737562" y="1028700"/>
            <a:ext cx="5521738" cy="5514836"/>
          </a:xfrm>
          <a:custGeom>
            <a:avLst/>
            <a:gdLst/>
            <a:ahLst/>
            <a:cxnLst/>
            <a:rect r="r" b="b" t="t" l="l"/>
            <a:pathLst>
              <a:path h="5514836" w="5521738">
                <a:moveTo>
                  <a:pt x="0" y="0"/>
                </a:moveTo>
                <a:lnTo>
                  <a:pt x="5521738" y="0"/>
                </a:lnTo>
                <a:lnTo>
                  <a:pt x="5521738" y="5514836"/>
                </a:lnTo>
                <a:lnTo>
                  <a:pt x="0" y="5514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034358" y="1322045"/>
            <a:ext cx="4928145" cy="492814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312245" y="1599932"/>
            <a:ext cx="4372372" cy="437237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4786550" y="-2350048"/>
            <a:ext cx="8714899" cy="8704006"/>
          </a:xfrm>
          <a:custGeom>
            <a:avLst/>
            <a:gdLst/>
            <a:ahLst/>
            <a:cxnLst/>
            <a:rect r="r" b="b" t="t" l="l"/>
            <a:pathLst>
              <a:path h="8704006" w="8714899">
                <a:moveTo>
                  <a:pt x="0" y="0"/>
                </a:moveTo>
                <a:lnTo>
                  <a:pt x="8714900" y="0"/>
                </a:lnTo>
                <a:lnTo>
                  <a:pt x="8714900" y="8704005"/>
                </a:lnTo>
                <a:lnTo>
                  <a:pt x="0" y="87040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5254981" y="-1887065"/>
            <a:ext cx="7778039" cy="7778039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5693566" y="-1448479"/>
            <a:ext cx="6900867" cy="690086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5046" t="0" r="-25046" b="0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3427581" y="6400661"/>
            <a:ext cx="7483110" cy="1301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8"/>
              </a:lnSpc>
            </a:pPr>
            <a:r>
              <a:rPr lang="en-US" b="true" sz="7641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HarvestHorizon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279541" y="7930912"/>
            <a:ext cx="7262624" cy="580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=&gt;A Smart Farmer Support System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89242" y="1239336"/>
            <a:ext cx="7808328" cy="780832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8948" y="1679630"/>
            <a:ext cx="6927741" cy="692774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082" t="0" r="-3773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4442405" y="2570040"/>
            <a:ext cx="5153362" cy="5146920"/>
          </a:xfrm>
          <a:custGeom>
            <a:avLst/>
            <a:gdLst/>
            <a:ahLst/>
            <a:cxnLst/>
            <a:rect r="r" b="b" t="t" l="l"/>
            <a:pathLst>
              <a:path h="5146920" w="5153362">
                <a:moveTo>
                  <a:pt x="0" y="0"/>
                </a:moveTo>
                <a:lnTo>
                  <a:pt x="5153362" y="0"/>
                </a:lnTo>
                <a:lnTo>
                  <a:pt x="5153362" y="5146920"/>
                </a:lnTo>
                <a:lnTo>
                  <a:pt x="0" y="5146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719401" y="2843815"/>
            <a:ext cx="4599370" cy="459937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978749" y="3103163"/>
            <a:ext cx="4080674" cy="408067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560155" y="-28575"/>
            <a:ext cx="7660031" cy="1031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1"/>
              </a:lnSpc>
            </a:pPr>
          </a:p>
          <a:p>
            <a:pPr algn="ctr">
              <a:lnSpc>
                <a:spcPts val="2141"/>
              </a:lnSpc>
            </a:pP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START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Ask for Farmer Name and Land Size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Ask for Crop details: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Crop Name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Crop Season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Today’s Price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Yesterday’s Price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Validate inputs ⟶ Invalid? → Show error → END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Check for Disease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If yes → store disease name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Else → mark “None”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Check for Rainfall Damage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If yes → enter affected land → calculate compensation (land × ₹5000)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Else → mark “No rainfall damage”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Generate Crop Report (Price trend, Disease suggestion, Compensation info)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Ask if farmer wants to enter another crop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Yes → repeat crop entry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No → continue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Generate Final Summary: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Farmer details (name, land size)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Profit/Loss count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  • Total Compensation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Print Market Price Table for all crops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 farewell message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↓</a:t>
            </a:r>
          </a:p>
          <a:p>
            <a:pPr algn="ctr">
              <a:lnSpc>
                <a:spcPts val="2141"/>
              </a:lnSpc>
            </a:pPr>
            <a:r>
              <a:rPr lang="en-US" sz="1529" b="true">
                <a:solidFill>
                  <a:srgbClr val="1F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13663" y="-1027746"/>
            <a:ext cx="4727882" cy="2267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9"/>
              </a:lnSpc>
            </a:pPr>
          </a:p>
          <a:p>
            <a:pPr algn="ctr">
              <a:lnSpc>
                <a:spcPts val="9129"/>
              </a:lnSpc>
            </a:pPr>
            <a:r>
              <a:rPr lang="en-US" sz="6520">
                <a:solidFill>
                  <a:srgbClr val="1F202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WorkFlow: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53792" y="2243539"/>
            <a:ext cx="4904722" cy="490472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611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13803" y="1466449"/>
            <a:ext cx="7354102" cy="735410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966680" y="2272781"/>
            <a:ext cx="4875480" cy="487548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9181" t="0" r="-2063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0" y="150255"/>
            <a:ext cx="8970178" cy="87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0"/>
              </a:lnSpc>
            </a:pPr>
            <a:r>
              <a:rPr lang="en-US" sz="516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MainClass : HarvestHorizon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327639" y="1428349"/>
            <a:ext cx="8081431" cy="8427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public class HarvestHorizonFinal {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static void main(String[] args) {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Scanner sc = new Scanner(System.in);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List&lt;Crop&gt; crops = new ArrayList&lt;&gt;();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// Disease info database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Map&lt;String, String&gt; diseaseInfo = new HashMap&lt;&gt;();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diseaseInfo.put("Rice Blast", "Use Tricyclazole fungicide");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diseaseInfo.put("Wheat Rust", "Apply Mancozeb spray");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diseaseInfo.put("Cotton Wilt", "Use Carbendazim treatment");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diseaseInfo.put("Sugarcane Red Rot", "Use Bavistin fungicide");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System.out.print("Enter Farmer Name: ");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String farmerName = sc.nextLine();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System.out.print("Enter Land Size (in acres): ");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double landSize = sc.nextDouble();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sc.nextLine(); // consume newline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System.out.println("\n--- 🌾 Welcome to HarvestHorizon 🌾 ---");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// Crop entry and reporting loop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...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55047" y="1418824"/>
            <a:ext cx="5232953" cy="6535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4"/>
              </a:lnSpc>
            </a:pPr>
            <a:r>
              <a:rPr lang="en-US" sz="230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*Scanner: Used for standard console input from the farmer.</a:t>
            </a:r>
          </a:p>
          <a:p>
            <a:pPr algn="ctr">
              <a:lnSpc>
                <a:spcPts val="3224"/>
              </a:lnSpc>
            </a:pPr>
          </a:p>
          <a:p>
            <a:pPr algn="ctr">
              <a:lnSpc>
                <a:spcPts val="3224"/>
              </a:lnSpc>
            </a:pPr>
            <a:r>
              <a:rPr lang="en-US" sz="230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</a:t>
            </a:r>
            <a:r>
              <a:rPr lang="en-US" sz="230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ArrayList&lt;Crop&gt;: Stores all crop objects dynamically.</a:t>
            </a:r>
          </a:p>
          <a:p>
            <a:pPr algn="ctr">
              <a:lnSpc>
                <a:spcPts val="3224"/>
              </a:lnSpc>
            </a:pPr>
          </a:p>
          <a:p>
            <a:pPr algn="ctr">
              <a:lnSpc>
                <a:spcPts val="3224"/>
              </a:lnSpc>
            </a:pPr>
            <a:r>
              <a:rPr lang="en-US" sz="230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</a:t>
            </a:r>
            <a:r>
              <a:rPr lang="en-US" sz="230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HashMap&lt;String, String&gt;: Acts as a disease-suggestion database.</a:t>
            </a:r>
          </a:p>
          <a:p>
            <a:pPr algn="ctr">
              <a:lnSpc>
                <a:spcPts val="3224"/>
              </a:lnSpc>
            </a:pPr>
          </a:p>
          <a:p>
            <a:pPr algn="ctr">
              <a:lnSpc>
                <a:spcPts val="3224"/>
              </a:lnSpc>
            </a:pPr>
            <a:r>
              <a:rPr lang="en-US" sz="230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</a:t>
            </a:r>
            <a:r>
              <a:rPr lang="en-US" sz="230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 Validation: Ensures crop details, prices, and disease info are entered correctly.</a:t>
            </a:r>
          </a:p>
          <a:p>
            <a:pPr algn="ctr">
              <a:lnSpc>
                <a:spcPts val="3224"/>
              </a:lnSpc>
            </a:pPr>
          </a:p>
          <a:p>
            <a:pPr algn="ctr">
              <a:lnSpc>
                <a:spcPts val="3224"/>
              </a:lnSpc>
            </a:pPr>
            <a:r>
              <a:rPr lang="en-US" sz="230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</a:t>
            </a:r>
            <a:r>
              <a:rPr lang="en-US" sz="230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Final Summary &amp; Reports: Prints per-crop report and consolidated farmer summary.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86622" y="897465"/>
            <a:ext cx="12051921" cy="12036856"/>
          </a:xfrm>
          <a:custGeom>
            <a:avLst/>
            <a:gdLst/>
            <a:ahLst/>
            <a:cxnLst/>
            <a:rect r="r" b="b" t="t" l="l"/>
            <a:pathLst>
              <a:path h="12036856" w="12051921">
                <a:moveTo>
                  <a:pt x="0" y="0"/>
                </a:moveTo>
                <a:lnTo>
                  <a:pt x="12051922" y="0"/>
                </a:lnTo>
                <a:lnTo>
                  <a:pt x="12051922" y="12036856"/>
                </a:lnTo>
                <a:lnTo>
                  <a:pt x="0" y="120368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938825" y="1537729"/>
            <a:ext cx="10756327" cy="107563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332300" y="2144254"/>
            <a:ext cx="9543279" cy="954327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5401" t="0" r="-540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073160" y="215147"/>
            <a:ext cx="8141680" cy="813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7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Printing the Suggestions 🌾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96546" y="1509154"/>
            <a:ext cx="10036589" cy="8475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System.out.println("===== 🌾 HarvestHorizon Report =====");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System.out.println("👨‍🌾 Farmer Name: " + farmerName);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System.out.println("🌱 Crop: " + name + " (" + season + ")");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System.out.println("💰 Today’s Price: ₹" + todayPrice + "/kg | Yesterday: ₹" + yesterdayPrice + "/kg");</a:t>
            </a:r>
          </a:p>
          <a:p>
            <a:pPr algn="ctr">
              <a:lnSpc>
                <a:spcPts val="2478"/>
              </a:lnSpc>
            </a:pP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(todayPrice &gt; yesterdayPrice)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System.out.println("📈 Price Change: +₹" + (todayPrice - yesterdayPrice) + " (Profit ↑)");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 else if (todayPrice &lt; yesterdayPrice)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System.out.println("📉 Price Change: -₹" + (yesterdayPrice - todayPrice) + " (Loss ↓)");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 else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System.out.println("⚖ No price change compared to yesterday.");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  <a:p>
            <a:pPr algn="ctr">
              <a:lnSpc>
                <a:spcPts val="2478"/>
              </a:lnSpc>
            </a:pP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(!disease.equals("None"))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System.out.println("🦠 Disease: " + disease + " → 💊 Suggestion: " + diseaseInfo.get(disease));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 else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System.out.println("🦠 No disease reported");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  <a:p>
            <a:pPr algn="ctr">
              <a:lnSpc>
                <a:spcPts val="2478"/>
              </a:lnSpc>
            </a:pP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(rainAffectedLand &gt; 0)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System.out.println("🌧️ Rainfall Compensation: ₹" + compensation + " (Affected: " + rainAffectedLand + " acres)");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 else {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System.out.println("🌧️ No rainfall damage reported");</a:t>
            </a:r>
          </a:p>
          <a:p>
            <a:pPr algn="ctr">
              <a:lnSpc>
                <a:spcPts val="2478"/>
              </a:lnSpc>
            </a:pPr>
            <a:r>
              <a:rPr lang="en-US" sz="177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084783" y="3602160"/>
            <a:ext cx="11698050" cy="1169805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611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057442" y="1028700"/>
            <a:ext cx="5153362" cy="5146920"/>
          </a:xfrm>
          <a:custGeom>
            <a:avLst/>
            <a:gdLst/>
            <a:ahLst/>
            <a:cxnLst/>
            <a:rect r="r" b="b" t="t" l="l"/>
            <a:pathLst>
              <a:path h="5146920" w="5153362">
                <a:moveTo>
                  <a:pt x="0" y="0"/>
                </a:moveTo>
                <a:lnTo>
                  <a:pt x="5153362" y="0"/>
                </a:lnTo>
                <a:lnTo>
                  <a:pt x="5153362" y="5146920"/>
                </a:lnTo>
                <a:lnTo>
                  <a:pt x="0" y="51469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2334438" y="1302475"/>
            <a:ext cx="4599370" cy="459937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593786" y="1561823"/>
            <a:ext cx="4080674" cy="408067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322256" y="2570040"/>
            <a:ext cx="5153362" cy="5146920"/>
          </a:xfrm>
          <a:custGeom>
            <a:avLst/>
            <a:gdLst/>
            <a:ahLst/>
            <a:cxnLst/>
            <a:rect r="r" b="b" t="t" l="l"/>
            <a:pathLst>
              <a:path h="5146920" w="5153362">
                <a:moveTo>
                  <a:pt x="0" y="0"/>
                </a:moveTo>
                <a:lnTo>
                  <a:pt x="5153362" y="0"/>
                </a:lnTo>
                <a:lnTo>
                  <a:pt x="5153362" y="5146920"/>
                </a:lnTo>
                <a:lnTo>
                  <a:pt x="0" y="51469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599252" y="2843815"/>
            <a:ext cx="4599370" cy="459937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858600" y="3103163"/>
            <a:ext cx="4080674" cy="408067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-244906" y="-299293"/>
            <a:ext cx="12143843" cy="1327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53"/>
              </a:lnSpc>
            </a:pPr>
            <a:r>
              <a:rPr lang="en-US" sz="775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🌾 Abstract Class :(Crop)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5571" y="1089031"/>
            <a:ext cx="9864171" cy="9059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abstract class Crop {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protected String name, season, disease = "None";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protected double todayPrice, yesterdayPrice, rainAffectedLand, compensation;</a:t>
            </a:r>
          </a:p>
          <a:p>
            <a:pPr algn="ctr">
              <a:lnSpc>
                <a:spcPts val="3576"/>
              </a:lnSpc>
            </a:pP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Crop(String name, String season, double todayPrice, double yesterdayPrice) {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this.name = name; this.season = season;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this.todayPrice = todayPrice; this.yesterdayPrice = yesterdayPrice;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3576"/>
              </a:lnSpc>
            </a:pP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void setDisease(String d) { disease = d; }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void setRainAffectedLand(double land) { 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rainAffectedLand = land; compensation = land * 5000; 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3576"/>
              </a:lnSpc>
            </a:pP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abstract String getSuggestion(); // 🔑 To be defined by each crop</a:t>
            </a:r>
          </a:p>
          <a:p>
            <a:pPr algn="ctr">
              <a:lnSpc>
                <a:spcPts val="3576"/>
              </a:lnSpc>
            </a:pPr>
            <a:r>
              <a:rPr lang="en-US" sz="255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60706" y="0"/>
            <a:ext cx="3322924" cy="3318770"/>
          </a:xfrm>
          <a:custGeom>
            <a:avLst/>
            <a:gdLst/>
            <a:ahLst/>
            <a:cxnLst/>
            <a:rect r="r" b="b" t="t" l="l"/>
            <a:pathLst>
              <a:path h="3318770" w="3322924">
                <a:moveTo>
                  <a:pt x="0" y="0"/>
                </a:moveTo>
                <a:lnTo>
                  <a:pt x="3322924" y="0"/>
                </a:lnTo>
                <a:lnTo>
                  <a:pt x="3322924" y="3318770"/>
                </a:lnTo>
                <a:lnTo>
                  <a:pt x="0" y="33187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17924" y="3827876"/>
            <a:ext cx="2965706" cy="296570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517924" y="333608"/>
            <a:ext cx="2631247" cy="263124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4168952" y="6322164"/>
            <a:ext cx="3322924" cy="3318770"/>
          </a:xfrm>
          <a:custGeom>
            <a:avLst/>
            <a:gdLst/>
            <a:ahLst/>
            <a:cxnLst/>
            <a:rect r="r" b="b" t="t" l="l"/>
            <a:pathLst>
              <a:path h="3318770" w="3322924">
                <a:moveTo>
                  <a:pt x="0" y="0"/>
                </a:moveTo>
                <a:lnTo>
                  <a:pt x="3322924" y="0"/>
                </a:lnTo>
                <a:lnTo>
                  <a:pt x="3322924" y="3318770"/>
                </a:lnTo>
                <a:lnTo>
                  <a:pt x="0" y="33187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347561" y="6498696"/>
            <a:ext cx="2965706" cy="296570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514790" y="6665925"/>
            <a:ext cx="2631247" cy="263124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50375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0" y="421118"/>
            <a:ext cx="6090845" cy="109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32"/>
              </a:lnSpc>
            </a:pPr>
            <a:r>
              <a:rPr lang="en-US" sz="638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🌱 Subclasses :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1601607"/>
            <a:ext cx="7106655" cy="861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class Rice extends Crop {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Rice(String season, double today, double yesterday) {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super("Rice", season, today, yesterday); // ✅ calls parent constructor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2828"/>
              </a:lnSpc>
            </a:pP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@Override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String getSuggestion() {   // ✅ override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return "Irrigate regularly &amp; prevent blast disease.";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  <a:p>
            <a:pPr algn="ctr">
              <a:lnSpc>
                <a:spcPts val="2828"/>
              </a:lnSpc>
            </a:pP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class Wheat extends Crop {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Wheat(String season, double today, double yesterday) {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super("Wheat", season, today, yesterday);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2828"/>
              </a:lnSpc>
            </a:pP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@Override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public String getSuggestion() {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return "Protect against rust by spraying fungicide.";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}</a:t>
            </a:r>
          </a:p>
          <a:p>
            <a:pPr algn="ctr">
              <a:lnSpc>
                <a:spcPts val="2828"/>
              </a:lnSpc>
            </a:pPr>
            <a:r>
              <a:rPr lang="en-US" sz="202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84563" y="2926975"/>
            <a:ext cx="8061475" cy="3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4"/>
              </a:lnSpc>
            </a:pPr>
            <a:r>
              <a:rPr lang="en-US" sz="318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Inheritance → Rice and Wheat extend Crop.</a:t>
            </a:r>
          </a:p>
          <a:p>
            <a:pPr algn="ctr">
              <a:lnSpc>
                <a:spcPts val="4464"/>
              </a:lnSpc>
            </a:pPr>
            <a:r>
              <a:rPr lang="en-US" sz="318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Constructor → Subclasses call super(...) to initialize parent.</a:t>
            </a:r>
          </a:p>
          <a:p>
            <a:pPr algn="ctr">
              <a:lnSpc>
                <a:spcPts val="4464"/>
              </a:lnSpc>
            </a:pPr>
            <a:r>
              <a:rPr lang="en-US" sz="318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Override → Each subclass provides its own getSuggestion().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946176" y="-66675"/>
            <a:ext cx="11124944" cy="130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71"/>
              </a:lnSpc>
            </a:pPr>
            <a:r>
              <a:rPr lang="en-US" sz="376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🌾 HarvestHorizon Polymorphism </a:t>
            </a:r>
          </a:p>
          <a:p>
            <a:pPr algn="ctr">
              <a:lnSpc>
                <a:spcPts val="5271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-946176" y="590212"/>
            <a:ext cx="8178333" cy="9327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&lt;&lt;abstract&gt;&gt;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CropComponent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- crop : Crop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+ generateReport(diseaseInfo: Map) : void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^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----------------|---------------------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|               |                    |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PriceComponent  DiseaseComponent   RainfallComponent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+ generateReport() + generateReport() + generateReport()</a:t>
            </a:r>
          </a:p>
          <a:p>
            <a:pPr algn="ctr">
              <a:lnSpc>
                <a:spcPts val="1885"/>
              </a:lnSpc>
            </a:pPr>
          </a:p>
          <a:p>
            <a:pPr algn="ctr">
              <a:lnSpc>
                <a:spcPts val="1885"/>
              </a:lnSpc>
            </a:pP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Crop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------------------------------------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name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season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todayPrice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yesterdayPrice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disease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rainAffectedLand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compensation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------------------------------------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setDisease(disease : String) : void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setRainAffectedLand(land : double) : void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getName()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getSeason()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getTodayPrice()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getYesterdayPrice()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getDisease() : String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getRainAffectedLand() : double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getCompensation() : double</a:t>
            </a:r>
          </a:p>
          <a:p>
            <a:pPr algn="ctr">
              <a:lnSpc>
                <a:spcPts val="1885"/>
              </a:lnSpc>
            </a:pPr>
          </a:p>
          <a:p>
            <a:pPr algn="ctr">
              <a:lnSpc>
                <a:spcPts val="1885"/>
              </a:lnSpc>
            </a:pP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HarvestHorizonPoly (main)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-----------------------------------------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 diseaseInfo : Map&lt;String, String&gt;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-----------------------------------------</a:t>
            </a:r>
          </a:p>
          <a:p>
            <a:pPr algn="ctr">
              <a:lnSpc>
                <a:spcPts val="1885"/>
              </a:lnSpc>
            </a:pPr>
            <a:r>
              <a:rPr lang="en-US" sz="134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+ main(args : String[]) : void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705462" y="1674468"/>
            <a:ext cx="4132298" cy="5152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4"/>
              </a:lnSpc>
            </a:pPr>
            <a:r>
              <a:rPr lang="en-US" sz="323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🔎 Explanation:</a:t>
            </a: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  <a:p>
            <a:pPr algn="ctr">
              <a:lnSpc>
                <a:spcPts val="452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652257" y="1848193"/>
            <a:ext cx="7607043" cy="4979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8"/>
              </a:lnSpc>
            </a:pPr>
          </a:p>
          <a:p>
            <a:pPr algn="ctr">
              <a:lnSpc>
                <a:spcPts val="3028"/>
              </a:lnSpc>
            </a:pPr>
          </a:p>
          <a:p>
            <a:pPr algn="ctr">
              <a:lnSpc>
                <a:spcPts val="3028"/>
              </a:lnSpc>
            </a:pPr>
            <a:r>
              <a:rPr lang="en-US" sz="216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CropComponent → Abstract base (like Component in your hardware diagram).</a:t>
            </a:r>
          </a:p>
          <a:p>
            <a:pPr algn="ctr">
              <a:lnSpc>
                <a:spcPts val="3028"/>
              </a:lnSpc>
            </a:pPr>
          </a:p>
          <a:p>
            <a:pPr algn="ctr">
              <a:lnSpc>
                <a:spcPts val="3028"/>
              </a:lnSpc>
            </a:pPr>
            <a:r>
              <a:rPr lang="en-US" sz="216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PriceComponent, DiseaseComponent, RainfallComponent → Implement specific logic (polymorphism).</a:t>
            </a:r>
          </a:p>
          <a:p>
            <a:pPr algn="ctr">
              <a:lnSpc>
                <a:spcPts val="3028"/>
              </a:lnSpc>
            </a:pPr>
          </a:p>
          <a:p>
            <a:pPr algn="ctr">
              <a:lnSpc>
                <a:spcPts val="3028"/>
              </a:lnSpc>
            </a:pPr>
            <a:r>
              <a:rPr lang="en-US" sz="216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Crop → Holds actual data (state of the crop).</a:t>
            </a:r>
          </a:p>
          <a:p>
            <a:pPr algn="ctr">
              <a:lnSpc>
                <a:spcPts val="3028"/>
              </a:lnSpc>
            </a:pPr>
          </a:p>
          <a:p>
            <a:pPr algn="ctr">
              <a:lnSpc>
                <a:spcPts val="3028"/>
              </a:lnSpc>
            </a:pPr>
            <a:r>
              <a:rPr lang="en-US" sz="216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HarvestHorizonPoly → Main driver, creates objects and demonstrates polymorphism.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382181" y="2712501"/>
            <a:ext cx="4270075" cy="4114800"/>
          </a:xfrm>
          <a:custGeom>
            <a:avLst/>
            <a:gdLst/>
            <a:ahLst/>
            <a:cxnLst/>
            <a:rect r="r" b="b" t="t" l="l"/>
            <a:pathLst>
              <a:path h="4114800" w="4270075">
                <a:moveTo>
                  <a:pt x="0" y="0"/>
                </a:moveTo>
                <a:lnTo>
                  <a:pt x="4270076" y="0"/>
                </a:lnTo>
                <a:lnTo>
                  <a:pt x="42700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2145" y="1587257"/>
            <a:ext cx="8092722" cy="8082606"/>
          </a:xfrm>
          <a:custGeom>
            <a:avLst/>
            <a:gdLst/>
            <a:ahLst/>
            <a:cxnLst/>
            <a:rect r="r" b="b" t="t" l="l"/>
            <a:pathLst>
              <a:path h="8082606" w="8092722">
                <a:moveTo>
                  <a:pt x="0" y="0"/>
                </a:moveTo>
                <a:lnTo>
                  <a:pt x="8092722" y="0"/>
                </a:lnTo>
                <a:lnTo>
                  <a:pt x="8092722" y="8082606"/>
                </a:lnTo>
                <a:lnTo>
                  <a:pt x="0" y="8082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7133" y="2017187"/>
            <a:ext cx="7222746" cy="722274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54407" y="2424461"/>
            <a:ext cx="6408198" cy="640819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93423" t="0" r="-87278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269879" y="2424461"/>
            <a:ext cx="9583133" cy="6384763"/>
          </a:xfrm>
          <a:custGeom>
            <a:avLst/>
            <a:gdLst/>
            <a:ahLst/>
            <a:cxnLst/>
            <a:rect r="r" b="b" t="t" l="l"/>
            <a:pathLst>
              <a:path h="6384763" w="9583133">
                <a:moveTo>
                  <a:pt x="0" y="0"/>
                </a:moveTo>
                <a:lnTo>
                  <a:pt x="9583133" y="0"/>
                </a:lnTo>
                <a:lnTo>
                  <a:pt x="9583133" y="6384762"/>
                </a:lnTo>
                <a:lnTo>
                  <a:pt x="0" y="63847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010618"/>
            <a:ext cx="18288000" cy="2265763"/>
            <a:chOff x="0" y="0"/>
            <a:chExt cx="4816593" cy="5967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596744"/>
            </a:xfrm>
            <a:custGeom>
              <a:avLst/>
              <a:gdLst/>
              <a:ahLst/>
              <a:cxnLst/>
              <a:rect r="r" b="b" t="t" l="l"/>
              <a:pathLst>
                <a:path h="59674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96744"/>
                  </a:lnTo>
                  <a:lnTo>
                    <a:pt x="0" y="596744"/>
                  </a:lnTo>
                  <a:close/>
                </a:path>
              </a:pathLst>
            </a:custGeom>
            <a:solidFill>
              <a:srgbClr val="41611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34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547536" y="552782"/>
            <a:ext cx="9192927" cy="9181436"/>
          </a:xfrm>
          <a:custGeom>
            <a:avLst/>
            <a:gdLst/>
            <a:ahLst/>
            <a:cxnLst/>
            <a:rect r="r" b="b" t="t" l="l"/>
            <a:pathLst>
              <a:path h="9181436" w="9192927">
                <a:moveTo>
                  <a:pt x="0" y="0"/>
                </a:moveTo>
                <a:lnTo>
                  <a:pt x="9192928" y="0"/>
                </a:lnTo>
                <a:lnTo>
                  <a:pt x="9192928" y="9181436"/>
                </a:lnTo>
                <a:lnTo>
                  <a:pt x="0" y="91814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041661" y="1041161"/>
            <a:ext cx="8204678" cy="820467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04304" y="1503804"/>
            <a:ext cx="7279393" cy="727939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4906" t="0" r="-24906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81980" y="2570040"/>
            <a:ext cx="5153362" cy="5146920"/>
          </a:xfrm>
          <a:custGeom>
            <a:avLst/>
            <a:gdLst/>
            <a:ahLst/>
            <a:cxnLst/>
            <a:rect r="r" b="b" t="t" l="l"/>
            <a:pathLst>
              <a:path h="5146920" w="5153362">
                <a:moveTo>
                  <a:pt x="0" y="0"/>
                </a:moveTo>
                <a:lnTo>
                  <a:pt x="5153362" y="0"/>
                </a:lnTo>
                <a:lnTo>
                  <a:pt x="5153362" y="5146920"/>
                </a:lnTo>
                <a:lnTo>
                  <a:pt x="0" y="51469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558976" y="2843815"/>
            <a:ext cx="4599370" cy="459937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18324" y="3103163"/>
            <a:ext cx="4080674" cy="408067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31" t="0" r="-47562" b="0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1852658" y="2570040"/>
            <a:ext cx="5153362" cy="5146920"/>
          </a:xfrm>
          <a:custGeom>
            <a:avLst/>
            <a:gdLst/>
            <a:ahLst/>
            <a:cxnLst/>
            <a:rect r="r" b="b" t="t" l="l"/>
            <a:pathLst>
              <a:path h="5146920" w="5153362">
                <a:moveTo>
                  <a:pt x="0" y="0"/>
                </a:moveTo>
                <a:lnTo>
                  <a:pt x="5153362" y="0"/>
                </a:lnTo>
                <a:lnTo>
                  <a:pt x="5153362" y="5146920"/>
                </a:lnTo>
                <a:lnTo>
                  <a:pt x="0" y="51469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2129654" y="2843815"/>
            <a:ext cx="4599370" cy="45993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389002" y="3103163"/>
            <a:ext cx="4080674" cy="408067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8888" t="0" r="-38888" b="0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7084138" y="3083638"/>
            <a:ext cx="4119724" cy="4119724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6110">
                <a:alpha val="8000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7261087" y="4260206"/>
            <a:ext cx="3765825" cy="209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99"/>
              </a:lnSpc>
            </a:pPr>
            <a:r>
              <a:rPr lang="en-US" b="true" sz="8181">
                <a:solidFill>
                  <a:srgbClr val="1F202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DAG0WX9UlI8</dc:identifier>
  <dcterms:modified xsi:type="dcterms:W3CDTF">2011-08-01T06:04:30Z</dcterms:modified>
  <cp:revision>1</cp:revision>
  <dc:title>Add a heading</dc:title>
</cp:coreProperties>
</file>

<file path=docProps/thumbnail.jpeg>
</file>